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0" r:id="rId5"/>
    <p:sldId id="261" r:id="rId6"/>
    <p:sldId id="259"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0"/>
  </p:normalViewPr>
  <p:slideViewPr>
    <p:cSldViewPr snapToGrid="0" snapToObjects="1">
      <p:cViewPr varScale="1">
        <p:scale>
          <a:sx n="118" d="100"/>
          <a:sy n="118" d="100"/>
        </p:scale>
        <p:origin x="6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6/15/22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93849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6/15/22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46915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6/15/22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00382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6/15/22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673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6/15/22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257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6/15/22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0903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6/15/22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531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6/15/22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57596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6/15/22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23062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6/15/22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50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6/15/22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540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6/15/22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84157074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413980A4-8E83-97D0-CED8-D79943413B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alphaModFix/>
          </a:blip>
          <a:srcRect r="-1" b="258"/>
          <a:stretch/>
        </p:blipFill>
        <p:spPr>
          <a:xfrm>
            <a:off x="20" y="10"/>
            <a:ext cx="12188931" cy="6857990"/>
          </a:xfrm>
          <a:prstGeom prst="rect">
            <a:avLst/>
          </a:prstGeom>
        </p:spPr>
      </p:pic>
      <p:sp>
        <p:nvSpPr>
          <p:cNvPr id="11"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657225 w 10515600"/>
              <a:gd name="connsiteY1" fmla="*/ 0 h 5416094"/>
              <a:gd name="connsiteX2" fmla="*/ 1419606 w 10515600"/>
              <a:gd name="connsiteY2" fmla="*/ 0 h 5416094"/>
              <a:gd name="connsiteX3" fmla="*/ 2181987 w 10515600"/>
              <a:gd name="connsiteY3" fmla="*/ 0 h 5416094"/>
              <a:gd name="connsiteX4" fmla="*/ 3049524 w 10515600"/>
              <a:gd name="connsiteY4" fmla="*/ 0 h 5416094"/>
              <a:gd name="connsiteX5" fmla="*/ 3706749 w 10515600"/>
              <a:gd name="connsiteY5" fmla="*/ 0 h 5416094"/>
              <a:gd name="connsiteX6" fmla="*/ 4469130 w 10515600"/>
              <a:gd name="connsiteY6" fmla="*/ 0 h 5416094"/>
              <a:gd name="connsiteX7" fmla="*/ 5126355 w 10515600"/>
              <a:gd name="connsiteY7" fmla="*/ 0 h 5416094"/>
              <a:gd name="connsiteX8" fmla="*/ 5783580 w 10515600"/>
              <a:gd name="connsiteY8" fmla="*/ 0 h 5416094"/>
              <a:gd name="connsiteX9" fmla="*/ 6440805 w 10515600"/>
              <a:gd name="connsiteY9" fmla="*/ 0 h 5416094"/>
              <a:gd name="connsiteX10" fmla="*/ 6782562 w 10515600"/>
              <a:gd name="connsiteY10" fmla="*/ 0 h 5416094"/>
              <a:gd name="connsiteX11" fmla="*/ 7544943 w 10515600"/>
              <a:gd name="connsiteY11" fmla="*/ 0 h 5416094"/>
              <a:gd name="connsiteX12" fmla="*/ 7886700 w 10515600"/>
              <a:gd name="connsiteY12" fmla="*/ 0 h 5416094"/>
              <a:gd name="connsiteX13" fmla="*/ 8543925 w 10515600"/>
              <a:gd name="connsiteY13" fmla="*/ 0 h 5416094"/>
              <a:gd name="connsiteX14" fmla="*/ 9411462 w 10515600"/>
              <a:gd name="connsiteY14" fmla="*/ 0 h 5416094"/>
              <a:gd name="connsiteX15" fmla="*/ 10515600 w 10515600"/>
              <a:gd name="connsiteY15" fmla="*/ 0 h 5416094"/>
              <a:gd name="connsiteX16" fmla="*/ 10515600 w 10515600"/>
              <a:gd name="connsiteY16" fmla="*/ 731173 h 5416094"/>
              <a:gd name="connsiteX17" fmla="*/ 10515600 w 10515600"/>
              <a:gd name="connsiteY17" fmla="*/ 1299863 h 5416094"/>
              <a:gd name="connsiteX18" fmla="*/ 10515600 w 10515600"/>
              <a:gd name="connsiteY18" fmla="*/ 1868552 h 5416094"/>
              <a:gd name="connsiteX19" fmla="*/ 10515600 w 10515600"/>
              <a:gd name="connsiteY19" fmla="*/ 2545564 h 5416094"/>
              <a:gd name="connsiteX20" fmla="*/ 10515600 w 10515600"/>
              <a:gd name="connsiteY20" fmla="*/ 3222576 h 5416094"/>
              <a:gd name="connsiteX21" fmla="*/ 10515600 w 10515600"/>
              <a:gd name="connsiteY21" fmla="*/ 3845427 h 5416094"/>
              <a:gd name="connsiteX22" fmla="*/ 10515600 w 10515600"/>
              <a:gd name="connsiteY22" fmla="*/ 4630760 h 5416094"/>
              <a:gd name="connsiteX23" fmla="*/ 10515600 w 10515600"/>
              <a:gd name="connsiteY23" fmla="*/ 5416094 h 5416094"/>
              <a:gd name="connsiteX24" fmla="*/ 9648063 w 10515600"/>
              <a:gd name="connsiteY24" fmla="*/ 5416094 h 5416094"/>
              <a:gd name="connsiteX25" fmla="*/ 8885682 w 10515600"/>
              <a:gd name="connsiteY25" fmla="*/ 5416094 h 5416094"/>
              <a:gd name="connsiteX26" fmla="*/ 8543925 w 10515600"/>
              <a:gd name="connsiteY26" fmla="*/ 5416094 h 5416094"/>
              <a:gd name="connsiteX27" fmla="*/ 7676388 w 10515600"/>
              <a:gd name="connsiteY27" fmla="*/ 5416094 h 5416094"/>
              <a:gd name="connsiteX28" fmla="*/ 7124319 w 10515600"/>
              <a:gd name="connsiteY28" fmla="*/ 5416094 h 5416094"/>
              <a:gd name="connsiteX29" fmla="*/ 6361938 w 10515600"/>
              <a:gd name="connsiteY29" fmla="*/ 5416094 h 5416094"/>
              <a:gd name="connsiteX30" fmla="*/ 6020181 w 10515600"/>
              <a:gd name="connsiteY30" fmla="*/ 5416094 h 5416094"/>
              <a:gd name="connsiteX31" fmla="*/ 5152644 w 10515600"/>
              <a:gd name="connsiteY31" fmla="*/ 5416094 h 5416094"/>
              <a:gd name="connsiteX32" fmla="*/ 4600575 w 10515600"/>
              <a:gd name="connsiteY32" fmla="*/ 5416094 h 5416094"/>
              <a:gd name="connsiteX33" fmla="*/ 3943350 w 10515600"/>
              <a:gd name="connsiteY33" fmla="*/ 5416094 h 5416094"/>
              <a:gd name="connsiteX34" fmla="*/ 3496437 w 10515600"/>
              <a:gd name="connsiteY34" fmla="*/ 5416094 h 5416094"/>
              <a:gd name="connsiteX35" fmla="*/ 2734056 w 10515600"/>
              <a:gd name="connsiteY35" fmla="*/ 5416094 h 5416094"/>
              <a:gd name="connsiteX36" fmla="*/ 1866519 w 10515600"/>
              <a:gd name="connsiteY36" fmla="*/ 5416094 h 5416094"/>
              <a:gd name="connsiteX37" fmla="*/ 1314450 w 10515600"/>
              <a:gd name="connsiteY37" fmla="*/ 5416094 h 5416094"/>
              <a:gd name="connsiteX38" fmla="*/ 0 w 10515600"/>
              <a:gd name="connsiteY38" fmla="*/ 5416094 h 5416094"/>
              <a:gd name="connsiteX39" fmla="*/ 0 w 10515600"/>
              <a:gd name="connsiteY39" fmla="*/ 4739082 h 5416094"/>
              <a:gd name="connsiteX40" fmla="*/ 0 w 10515600"/>
              <a:gd name="connsiteY40" fmla="*/ 4062071 h 5416094"/>
              <a:gd name="connsiteX41" fmla="*/ 0 w 10515600"/>
              <a:gd name="connsiteY41" fmla="*/ 3330898 h 5416094"/>
              <a:gd name="connsiteX42" fmla="*/ 0 w 10515600"/>
              <a:gd name="connsiteY42" fmla="*/ 2653886 h 5416094"/>
              <a:gd name="connsiteX43" fmla="*/ 0 w 10515600"/>
              <a:gd name="connsiteY43" fmla="*/ 1922713 h 5416094"/>
              <a:gd name="connsiteX44" fmla="*/ 0 w 10515600"/>
              <a:gd name="connsiteY44" fmla="*/ 1191541 h 5416094"/>
              <a:gd name="connsiteX45" fmla="*/ 0 w 10515600"/>
              <a:gd name="connsiteY45"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515600" h="5416094" fill="none" extrusionOk="0">
                <a:moveTo>
                  <a:pt x="0" y="0"/>
                </a:moveTo>
                <a:cubicBezTo>
                  <a:pt x="177150" y="-2233"/>
                  <a:pt x="437740" y="9549"/>
                  <a:pt x="657225" y="0"/>
                </a:cubicBezTo>
                <a:cubicBezTo>
                  <a:pt x="876711" y="-9549"/>
                  <a:pt x="1120002" y="4103"/>
                  <a:pt x="1419606" y="0"/>
                </a:cubicBezTo>
                <a:cubicBezTo>
                  <a:pt x="1719210" y="-4103"/>
                  <a:pt x="1938104" y="16641"/>
                  <a:pt x="2181987" y="0"/>
                </a:cubicBezTo>
                <a:cubicBezTo>
                  <a:pt x="2425870" y="-16641"/>
                  <a:pt x="2669395" y="-9276"/>
                  <a:pt x="3049524" y="0"/>
                </a:cubicBezTo>
                <a:cubicBezTo>
                  <a:pt x="3429653" y="9276"/>
                  <a:pt x="3553691" y="29352"/>
                  <a:pt x="3706749" y="0"/>
                </a:cubicBezTo>
                <a:cubicBezTo>
                  <a:pt x="3859808" y="-29352"/>
                  <a:pt x="4111295" y="-6375"/>
                  <a:pt x="4469130" y="0"/>
                </a:cubicBezTo>
                <a:cubicBezTo>
                  <a:pt x="4826965" y="6375"/>
                  <a:pt x="4916661" y="-30390"/>
                  <a:pt x="5126355" y="0"/>
                </a:cubicBezTo>
                <a:cubicBezTo>
                  <a:pt x="5336049" y="30390"/>
                  <a:pt x="5578402" y="-7004"/>
                  <a:pt x="5783580" y="0"/>
                </a:cubicBezTo>
                <a:cubicBezTo>
                  <a:pt x="5988759" y="7004"/>
                  <a:pt x="6270371" y="29583"/>
                  <a:pt x="6440805" y="0"/>
                </a:cubicBezTo>
                <a:cubicBezTo>
                  <a:pt x="6611240" y="-29583"/>
                  <a:pt x="6667725" y="8173"/>
                  <a:pt x="6782562" y="0"/>
                </a:cubicBezTo>
                <a:cubicBezTo>
                  <a:pt x="6897399" y="-8173"/>
                  <a:pt x="7375754" y="-24084"/>
                  <a:pt x="7544943" y="0"/>
                </a:cubicBezTo>
                <a:cubicBezTo>
                  <a:pt x="7714132" y="24084"/>
                  <a:pt x="7790780" y="5607"/>
                  <a:pt x="7886700" y="0"/>
                </a:cubicBezTo>
                <a:cubicBezTo>
                  <a:pt x="7982620" y="-5607"/>
                  <a:pt x="8404356" y="28301"/>
                  <a:pt x="8543925" y="0"/>
                </a:cubicBezTo>
                <a:cubicBezTo>
                  <a:pt x="8683495" y="-28301"/>
                  <a:pt x="9088340" y="-5992"/>
                  <a:pt x="9411462" y="0"/>
                </a:cubicBezTo>
                <a:cubicBezTo>
                  <a:pt x="9734584" y="5992"/>
                  <a:pt x="10083951" y="22703"/>
                  <a:pt x="10515600" y="0"/>
                </a:cubicBezTo>
                <a:cubicBezTo>
                  <a:pt x="10497934" y="171001"/>
                  <a:pt x="10537777" y="498242"/>
                  <a:pt x="10515600" y="731173"/>
                </a:cubicBezTo>
                <a:cubicBezTo>
                  <a:pt x="10493423" y="964104"/>
                  <a:pt x="10516932" y="1174374"/>
                  <a:pt x="10515600" y="1299863"/>
                </a:cubicBezTo>
                <a:cubicBezTo>
                  <a:pt x="10514269" y="1425352"/>
                  <a:pt x="10522086" y="1677469"/>
                  <a:pt x="10515600" y="1868552"/>
                </a:cubicBezTo>
                <a:cubicBezTo>
                  <a:pt x="10509114" y="2059635"/>
                  <a:pt x="10499452" y="2266556"/>
                  <a:pt x="10515600" y="2545564"/>
                </a:cubicBezTo>
                <a:cubicBezTo>
                  <a:pt x="10531748" y="2824572"/>
                  <a:pt x="10506359" y="3046060"/>
                  <a:pt x="10515600" y="3222576"/>
                </a:cubicBezTo>
                <a:cubicBezTo>
                  <a:pt x="10524841" y="3399092"/>
                  <a:pt x="10507180" y="3536552"/>
                  <a:pt x="10515600" y="3845427"/>
                </a:cubicBezTo>
                <a:cubicBezTo>
                  <a:pt x="10524020" y="4154302"/>
                  <a:pt x="10505750" y="4362578"/>
                  <a:pt x="10515600" y="4630760"/>
                </a:cubicBezTo>
                <a:cubicBezTo>
                  <a:pt x="10525450" y="4898942"/>
                  <a:pt x="10492122" y="5233505"/>
                  <a:pt x="10515600" y="5416094"/>
                </a:cubicBezTo>
                <a:cubicBezTo>
                  <a:pt x="10321022" y="5373763"/>
                  <a:pt x="9841056" y="5373781"/>
                  <a:pt x="9648063" y="5416094"/>
                </a:cubicBezTo>
                <a:cubicBezTo>
                  <a:pt x="9455070" y="5458407"/>
                  <a:pt x="9225135" y="5428993"/>
                  <a:pt x="8885682" y="5416094"/>
                </a:cubicBezTo>
                <a:cubicBezTo>
                  <a:pt x="8546229" y="5403195"/>
                  <a:pt x="8660252" y="5403063"/>
                  <a:pt x="8543925" y="5416094"/>
                </a:cubicBezTo>
                <a:cubicBezTo>
                  <a:pt x="8427598" y="5429125"/>
                  <a:pt x="8066747" y="5419630"/>
                  <a:pt x="7676388" y="5416094"/>
                </a:cubicBezTo>
                <a:cubicBezTo>
                  <a:pt x="7286029" y="5412558"/>
                  <a:pt x="7286084" y="5427534"/>
                  <a:pt x="7124319" y="5416094"/>
                </a:cubicBezTo>
                <a:cubicBezTo>
                  <a:pt x="6962554" y="5404654"/>
                  <a:pt x="6638960" y="5390930"/>
                  <a:pt x="6361938" y="5416094"/>
                </a:cubicBezTo>
                <a:cubicBezTo>
                  <a:pt x="6084916" y="5441258"/>
                  <a:pt x="6131919" y="5418087"/>
                  <a:pt x="6020181" y="5416094"/>
                </a:cubicBezTo>
                <a:cubicBezTo>
                  <a:pt x="5908443" y="5414101"/>
                  <a:pt x="5558871" y="5407232"/>
                  <a:pt x="5152644" y="5416094"/>
                </a:cubicBezTo>
                <a:cubicBezTo>
                  <a:pt x="4746417" y="5424956"/>
                  <a:pt x="4798774" y="5402919"/>
                  <a:pt x="4600575" y="5416094"/>
                </a:cubicBezTo>
                <a:cubicBezTo>
                  <a:pt x="4402376" y="5429269"/>
                  <a:pt x="4180360" y="5402655"/>
                  <a:pt x="3943350" y="5416094"/>
                </a:cubicBezTo>
                <a:cubicBezTo>
                  <a:pt x="3706340" y="5429533"/>
                  <a:pt x="3658445" y="5419171"/>
                  <a:pt x="3496437" y="5416094"/>
                </a:cubicBezTo>
                <a:cubicBezTo>
                  <a:pt x="3334429" y="5413017"/>
                  <a:pt x="3010124" y="5399344"/>
                  <a:pt x="2734056" y="5416094"/>
                </a:cubicBezTo>
                <a:cubicBezTo>
                  <a:pt x="2457988" y="5432844"/>
                  <a:pt x="2236739" y="5427521"/>
                  <a:pt x="1866519" y="5416094"/>
                </a:cubicBezTo>
                <a:cubicBezTo>
                  <a:pt x="1496299" y="5404667"/>
                  <a:pt x="1510850" y="5404957"/>
                  <a:pt x="1314450" y="5416094"/>
                </a:cubicBezTo>
                <a:cubicBezTo>
                  <a:pt x="1118050" y="5427231"/>
                  <a:pt x="570195" y="5429560"/>
                  <a:pt x="0" y="5416094"/>
                </a:cubicBezTo>
                <a:cubicBezTo>
                  <a:pt x="-26608" y="5186086"/>
                  <a:pt x="-30817" y="5026509"/>
                  <a:pt x="0" y="4739082"/>
                </a:cubicBezTo>
                <a:cubicBezTo>
                  <a:pt x="30817" y="4451655"/>
                  <a:pt x="30406" y="4379302"/>
                  <a:pt x="0" y="4062071"/>
                </a:cubicBezTo>
                <a:cubicBezTo>
                  <a:pt x="-30406" y="3744840"/>
                  <a:pt x="16937" y="3655631"/>
                  <a:pt x="0" y="3330898"/>
                </a:cubicBezTo>
                <a:cubicBezTo>
                  <a:pt x="-16937" y="3006165"/>
                  <a:pt x="-2848" y="2928355"/>
                  <a:pt x="0" y="2653886"/>
                </a:cubicBezTo>
                <a:cubicBezTo>
                  <a:pt x="2848" y="2379417"/>
                  <a:pt x="-4508" y="2270960"/>
                  <a:pt x="0" y="1922713"/>
                </a:cubicBezTo>
                <a:cubicBezTo>
                  <a:pt x="4508" y="1574466"/>
                  <a:pt x="-7038" y="1405929"/>
                  <a:pt x="0" y="1191541"/>
                </a:cubicBezTo>
                <a:cubicBezTo>
                  <a:pt x="7038" y="977153"/>
                  <a:pt x="-53038" y="292447"/>
                  <a:pt x="0" y="0"/>
                </a:cubicBezTo>
                <a:close/>
              </a:path>
              <a:path w="10515600" h="5416094"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gradFill>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gradFill>
          <a:ln w="5715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07BEA-71F6-6D8C-ADE3-B6C8C4E0EE1D}"/>
              </a:ext>
            </a:extLst>
          </p:cNvPr>
          <p:cNvSpPr>
            <a:spLocks noGrp="1"/>
          </p:cNvSpPr>
          <p:nvPr>
            <p:ph type="ctrTitle"/>
          </p:nvPr>
        </p:nvSpPr>
        <p:spPr>
          <a:xfrm>
            <a:off x="1527048" y="1124712"/>
            <a:ext cx="9144000" cy="3063240"/>
          </a:xfrm>
        </p:spPr>
        <p:txBody>
          <a:bodyPr>
            <a:normAutofit/>
          </a:bodyPr>
          <a:lstStyle/>
          <a:p>
            <a:pPr algn="ctr"/>
            <a:r>
              <a:rPr lang="en-US" dirty="0">
                <a:solidFill>
                  <a:schemeClr val="bg1"/>
                </a:solidFill>
              </a:rPr>
              <a:t>Recommender systems</a:t>
            </a:r>
          </a:p>
        </p:txBody>
      </p:sp>
      <p:sp>
        <p:nvSpPr>
          <p:cNvPr id="3" name="Subtitle 2">
            <a:extLst>
              <a:ext uri="{FF2B5EF4-FFF2-40B4-BE49-F238E27FC236}">
                <a16:creationId xmlns:a16="http://schemas.microsoft.com/office/drawing/2014/main" id="{05FC3433-2FF9-5C79-1609-DA30AB1F21C3}"/>
              </a:ext>
            </a:extLst>
          </p:cNvPr>
          <p:cNvSpPr>
            <a:spLocks noGrp="1"/>
          </p:cNvSpPr>
          <p:nvPr>
            <p:ph type="subTitle" idx="1"/>
          </p:nvPr>
        </p:nvSpPr>
        <p:spPr>
          <a:xfrm>
            <a:off x="1527048" y="4599432"/>
            <a:ext cx="9144000" cy="1227520"/>
          </a:xfrm>
        </p:spPr>
        <p:txBody>
          <a:bodyPr>
            <a:normAutofit lnSpcReduction="10000"/>
          </a:bodyPr>
          <a:lstStyle/>
          <a:p>
            <a:pPr algn="ctr"/>
            <a:r>
              <a:rPr lang="en-US" sz="3200" dirty="0">
                <a:solidFill>
                  <a:schemeClr val="bg1"/>
                </a:solidFill>
              </a:rPr>
              <a:t>3912063</a:t>
            </a:r>
          </a:p>
          <a:p>
            <a:pPr algn="ctr"/>
            <a:r>
              <a:rPr lang="en-US" sz="3200" dirty="0">
                <a:solidFill>
                  <a:schemeClr val="bg1"/>
                </a:solidFill>
              </a:rPr>
              <a:t>Presented by: Sasha Nazareth</a:t>
            </a:r>
          </a:p>
        </p:txBody>
      </p:sp>
      <p:sp>
        <p:nvSpPr>
          <p:cNvPr id="13"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87A2E6E-8559-6848-594C-D04AA0D5BFA7}"/>
              </a:ext>
            </a:extLst>
          </p:cNvPr>
          <p:cNvSpPr txBox="1"/>
          <p:nvPr/>
        </p:nvSpPr>
        <p:spPr>
          <a:xfrm>
            <a:off x="1654628" y="5699332"/>
            <a:ext cx="8469086" cy="1200329"/>
          </a:xfrm>
          <a:prstGeom prst="rect">
            <a:avLst/>
          </a:prstGeom>
          <a:noFill/>
        </p:spPr>
        <p:txBody>
          <a:bodyPr wrap="square" rtlCol="0">
            <a:spAutoFit/>
          </a:bodyPr>
          <a:lstStyle/>
          <a:p>
            <a:r>
              <a:rPr lang="en-AU" dirty="0"/>
              <a:t>I</a:t>
            </a:r>
            <a:r>
              <a:rPr lang="en-AU" sz="2400" dirty="0">
                <a:solidFill>
                  <a:schemeClr val="bg1"/>
                </a:solidFill>
              </a:rPr>
              <a:t> I certify that this is all my own original work. If I took any parts from elsewhere, then they were non-essential parts of the assignment, and they are clearly attributed in our submission. I will show I agree to this </a:t>
            </a:r>
            <a:r>
              <a:rPr lang="en-AU" sz="2400" dirty="0" err="1">
                <a:solidFill>
                  <a:schemeClr val="bg1"/>
                </a:solidFill>
              </a:rPr>
              <a:t>honor</a:t>
            </a:r>
            <a:r>
              <a:rPr lang="en-AU" sz="2400" dirty="0">
                <a:solidFill>
                  <a:schemeClr val="bg1"/>
                </a:solidFill>
              </a:rPr>
              <a:t> code by typing “Yes”: YES</a:t>
            </a:r>
            <a:endParaRPr lang="en-AU" sz="2400" dirty="0">
              <a:solidFill>
                <a:schemeClr val="bg1"/>
              </a:solidFill>
              <a:effectLst/>
            </a:endParaRPr>
          </a:p>
        </p:txBody>
      </p:sp>
      <p:pic>
        <p:nvPicPr>
          <p:cNvPr id="7" name="Audio Recording 15 Jun 2022 at 9:40:44 pm" descr="Audio Recording 15 Jun 2022 at 9:40:44 pm">
            <a:hlinkClick r:id="" action="ppaction://media"/>
            <a:extLst>
              <a:ext uri="{FF2B5EF4-FFF2-40B4-BE49-F238E27FC236}">
                <a16:creationId xmlns:a16="http://schemas.microsoft.com/office/drawing/2014/main" id="{10595865-9F5A-26DF-C76C-F496EC3A652C}"/>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814667" y="6091124"/>
            <a:ext cx="812800" cy="812800"/>
          </a:xfrm>
          <a:prstGeom prst="rect">
            <a:avLst/>
          </a:prstGeom>
        </p:spPr>
      </p:pic>
    </p:spTree>
    <p:extLst>
      <p:ext uri="{BB962C8B-B14F-4D97-AF65-F5344CB8AC3E}">
        <p14:creationId xmlns:p14="http://schemas.microsoft.com/office/powerpoint/2010/main" val="213051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93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mute="1">
                <p:cTn id="16" repeatCount="indefinite" fill="hold" display="0">
                  <p:stCondLst>
                    <p:cond delay="indefinite"/>
                  </p:stCondLst>
                </p:cTn>
                <p:tgtEl>
                  <p:spTgt spid="4"/>
                </p:tgtEl>
              </p:cMediaNode>
            </p:video>
            <p:audio>
              <p:cMediaNode vol="80000">
                <p:cTn id="1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EA3A-8121-C014-E90C-A94C9E7E0768}"/>
              </a:ext>
            </a:extLst>
          </p:cNvPr>
          <p:cNvSpPr>
            <a:spLocks noGrp="1"/>
          </p:cNvSpPr>
          <p:nvPr>
            <p:ph type="title"/>
          </p:nvPr>
        </p:nvSpPr>
        <p:spPr>
          <a:xfrm>
            <a:off x="838200" y="0"/>
            <a:ext cx="10515600" cy="2035629"/>
          </a:xfrm>
        </p:spPr>
        <p:txBody>
          <a:bodyPr>
            <a:normAutofit/>
          </a:bodyPr>
          <a:lstStyle/>
          <a:p>
            <a:r>
              <a:rPr lang="en-US" sz="2800" dirty="0">
                <a:solidFill>
                  <a:schemeClr val="accent4"/>
                </a:solidFill>
              </a:rPr>
              <a:t>How</a:t>
            </a:r>
            <a:r>
              <a:rPr lang="en-US" sz="2800" dirty="0"/>
              <a:t> the solution provided, improves performance of KNN based collaborative filtering</a:t>
            </a:r>
            <a:r>
              <a:rPr lang="en-US" dirty="0"/>
              <a:t>:-</a:t>
            </a:r>
          </a:p>
        </p:txBody>
      </p:sp>
      <p:sp>
        <p:nvSpPr>
          <p:cNvPr id="3" name="Content Placeholder 2">
            <a:extLst>
              <a:ext uri="{FF2B5EF4-FFF2-40B4-BE49-F238E27FC236}">
                <a16:creationId xmlns:a16="http://schemas.microsoft.com/office/drawing/2014/main" id="{3E73B9C0-D27E-258C-DB18-031C6C7A4B84}"/>
              </a:ext>
            </a:extLst>
          </p:cNvPr>
          <p:cNvSpPr>
            <a:spLocks noGrp="1"/>
          </p:cNvSpPr>
          <p:nvPr>
            <p:ph idx="1"/>
          </p:nvPr>
        </p:nvSpPr>
        <p:spPr/>
        <p:txBody>
          <a:bodyPr>
            <a:normAutofit fontScale="92500" lnSpcReduction="10000"/>
          </a:bodyPr>
          <a:lstStyle/>
          <a:p>
            <a:r>
              <a:rPr lang="en-US" dirty="0"/>
              <a:t>Item popularity- the calculation of the item popularity signifies the importance of the most popular items in the dataset. It gives an idea of which item is rated the most. For instance, for the dataset 416 times an item was rated which is the maximum. </a:t>
            </a:r>
          </a:p>
          <a:p>
            <a:pPr marL="0" indent="0">
              <a:buNone/>
            </a:pPr>
            <a:r>
              <a:rPr lang="en-US" dirty="0"/>
              <a:t>            The higher the item is rated= higher the popularity of item. </a:t>
            </a:r>
          </a:p>
          <a:p>
            <a:pPr marL="0" indent="0">
              <a:buNone/>
            </a:pPr>
            <a:r>
              <a:rPr lang="en-US" dirty="0"/>
              <a:t>This will help us in providing a good recommendation for users who have similar likes too. It makes the recommendation stronger.</a:t>
            </a:r>
          </a:p>
          <a:p>
            <a:r>
              <a:rPr lang="en-US" dirty="0"/>
              <a:t>Weight calculation- to calculate the weight is a very interesting part. It takes a different perspective. Weight gives importance to the less significant items. It does not ignore the less popular items. Rather it suggests, the less popular items represent a higher significance than the high popular items.</a:t>
            </a:r>
          </a:p>
          <a:p>
            <a:r>
              <a:rPr lang="en-US" dirty="0"/>
              <a:t> Hence, in my opinion this solution does provide us a better performance because it gives importance to both aspects- high and low popular items, not only to one of them. It is a fair way to give the best recommendation.</a:t>
            </a:r>
          </a:p>
          <a:p>
            <a:endParaRPr lang="en-US" dirty="0"/>
          </a:p>
        </p:txBody>
      </p:sp>
      <p:pic>
        <p:nvPicPr>
          <p:cNvPr id="4" name="Audio Recording 15 Jun 2022 at 8:02:02 pm" descr="Audio Recording 15 Jun 2022 at 8:02:02 pm">
            <a:hlinkClick r:id="" action="ppaction://media"/>
            <a:extLst>
              <a:ext uri="{FF2B5EF4-FFF2-40B4-BE49-F238E27FC236}">
                <a16:creationId xmlns:a16="http://schemas.microsoft.com/office/drawing/2014/main" id="{46B0B84D-95AE-5405-AFED-1E66BEB03B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09808" y="5912678"/>
            <a:ext cx="812800" cy="812800"/>
          </a:xfrm>
          <a:prstGeom prst="rect">
            <a:avLst/>
          </a:prstGeom>
        </p:spPr>
      </p:pic>
    </p:spTree>
    <p:extLst>
      <p:ext uri="{BB962C8B-B14F-4D97-AF65-F5344CB8AC3E}">
        <p14:creationId xmlns:p14="http://schemas.microsoft.com/office/powerpoint/2010/main" val="225891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36AF-C47C-AECA-F654-92917D91C42D}"/>
              </a:ext>
            </a:extLst>
          </p:cNvPr>
          <p:cNvSpPr>
            <a:spLocks noGrp="1"/>
          </p:cNvSpPr>
          <p:nvPr>
            <p:ph type="title"/>
          </p:nvPr>
        </p:nvSpPr>
        <p:spPr/>
        <p:txBody>
          <a:bodyPr>
            <a:normAutofit/>
          </a:bodyPr>
          <a:lstStyle/>
          <a:p>
            <a:r>
              <a:rPr lang="en-US" sz="2800" dirty="0">
                <a:solidFill>
                  <a:schemeClr val="accent4"/>
                </a:solidFill>
              </a:rPr>
              <a:t>Why</a:t>
            </a:r>
            <a:r>
              <a:rPr lang="en-US" sz="2800" dirty="0"/>
              <a:t> the solution provided, improves performance of KNN based collaborative filtering:-</a:t>
            </a:r>
          </a:p>
        </p:txBody>
      </p:sp>
      <p:pic>
        <p:nvPicPr>
          <p:cNvPr id="5" name="Content Placeholder 4" descr="Graphical user interface, text, application&#10;&#10;Description automatically generated">
            <a:extLst>
              <a:ext uri="{FF2B5EF4-FFF2-40B4-BE49-F238E27FC236}">
                <a16:creationId xmlns:a16="http://schemas.microsoft.com/office/drawing/2014/main" id="{ECD343F3-FB3C-6E68-C439-31CA8C248289}"/>
              </a:ext>
            </a:extLst>
          </p:cNvPr>
          <p:cNvPicPr>
            <a:picLocks noGrp="1" noChangeAspect="1"/>
          </p:cNvPicPr>
          <p:nvPr>
            <p:ph idx="1"/>
          </p:nvPr>
        </p:nvPicPr>
        <p:blipFill>
          <a:blip r:embed="rId4"/>
          <a:stretch>
            <a:fillRect/>
          </a:stretch>
        </p:blipFill>
        <p:spPr>
          <a:xfrm>
            <a:off x="5350628" y="4224303"/>
            <a:ext cx="6743401" cy="2345531"/>
          </a:xfrm>
        </p:spPr>
      </p:pic>
      <p:pic>
        <p:nvPicPr>
          <p:cNvPr id="9" name="Picture 8" descr="Graphical user interface, text, application, email&#10;&#10;Description automatically generated">
            <a:extLst>
              <a:ext uri="{FF2B5EF4-FFF2-40B4-BE49-F238E27FC236}">
                <a16:creationId xmlns:a16="http://schemas.microsoft.com/office/drawing/2014/main" id="{CFD731FD-AA33-A1AC-3531-4B22E9C64EBC}"/>
              </a:ext>
            </a:extLst>
          </p:cNvPr>
          <p:cNvPicPr>
            <a:picLocks noChangeAspect="1"/>
          </p:cNvPicPr>
          <p:nvPr/>
        </p:nvPicPr>
        <p:blipFill>
          <a:blip r:embed="rId5"/>
          <a:stretch>
            <a:fillRect/>
          </a:stretch>
        </p:blipFill>
        <p:spPr>
          <a:xfrm>
            <a:off x="5350628" y="1882178"/>
            <a:ext cx="5317372" cy="2265475"/>
          </a:xfrm>
          <a:prstGeom prst="rect">
            <a:avLst/>
          </a:prstGeom>
        </p:spPr>
      </p:pic>
      <p:sp>
        <p:nvSpPr>
          <p:cNvPr id="11" name="TextBox 10">
            <a:extLst>
              <a:ext uri="{FF2B5EF4-FFF2-40B4-BE49-F238E27FC236}">
                <a16:creationId xmlns:a16="http://schemas.microsoft.com/office/drawing/2014/main" id="{E784A25B-7DDE-F439-BF08-09BFFF3E753E}"/>
              </a:ext>
            </a:extLst>
          </p:cNvPr>
          <p:cNvSpPr txBox="1"/>
          <p:nvPr/>
        </p:nvSpPr>
        <p:spPr>
          <a:xfrm>
            <a:off x="947058" y="2072146"/>
            <a:ext cx="4245429" cy="5078313"/>
          </a:xfrm>
          <a:prstGeom prst="rect">
            <a:avLst/>
          </a:prstGeom>
          <a:noFill/>
        </p:spPr>
        <p:txBody>
          <a:bodyPr wrap="square" rtlCol="0">
            <a:spAutoFit/>
          </a:bodyPr>
          <a:lstStyle/>
          <a:p>
            <a:pPr marL="285750" indent="-285750">
              <a:buFont typeface="Arial" panose="020B0604020202020204" pitchFamily="34" charset="0"/>
              <a:buChar char="•"/>
            </a:pPr>
            <a:r>
              <a:rPr lang="en-US" sz="2400" dirty="0"/>
              <a:t>Item popularity</a:t>
            </a:r>
          </a:p>
          <a:p>
            <a:pPr marL="285750" indent="-285750">
              <a:buFont typeface="Arial" panose="020B0604020202020204" pitchFamily="34" charset="0"/>
              <a:buChar char="•"/>
            </a:pPr>
            <a:endParaRPr lang="en-US" sz="2400" dirty="0"/>
          </a:p>
          <a:p>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Weight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Union of the two users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13" name="Audio Recording 15 Jun 2022 at 8:41:12 pm" descr="Audio Recording 15 Jun 2022 at 8:41:12 pm">
            <a:hlinkClick r:id="" action="ppaction://media"/>
            <a:extLst>
              <a:ext uri="{FF2B5EF4-FFF2-40B4-BE49-F238E27FC236}">
                <a16:creationId xmlns:a16="http://schemas.microsoft.com/office/drawing/2014/main" id="{72BA9AC2-6F7D-4ED3-AFE0-B7A7A4AB3A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348" y="6015383"/>
            <a:ext cx="812800" cy="812800"/>
          </a:xfrm>
          <a:prstGeom prst="rect">
            <a:avLst/>
          </a:prstGeom>
        </p:spPr>
      </p:pic>
    </p:spTree>
    <p:extLst>
      <p:ext uri="{BB962C8B-B14F-4D97-AF65-F5344CB8AC3E}">
        <p14:creationId xmlns:p14="http://schemas.microsoft.com/office/powerpoint/2010/main" val="4230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94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6D0F-22EA-206D-A5DD-36CCC12D6E27}"/>
              </a:ext>
            </a:extLst>
          </p:cNvPr>
          <p:cNvSpPr>
            <a:spLocks noGrp="1"/>
          </p:cNvSpPr>
          <p:nvPr>
            <p:ph type="title"/>
          </p:nvPr>
        </p:nvSpPr>
        <p:spPr/>
        <p:txBody>
          <a:bodyPr>
            <a:normAutofit/>
          </a:bodyPr>
          <a:lstStyle/>
          <a:p>
            <a:r>
              <a:rPr lang="en-US" sz="3200" dirty="0">
                <a:solidFill>
                  <a:schemeClr val="accent4"/>
                </a:solidFill>
              </a:rPr>
              <a:t>Why</a:t>
            </a:r>
            <a:r>
              <a:rPr lang="en-US" sz="3200" dirty="0"/>
              <a:t> the solution provided, improves performance of KNN based collaborative filtering:-</a:t>
            </a:r>
          </a:p>
        </p:txBody>
      </p:sp>
      <p:pic>
        <p:nvPicPr>
          <p:cNvPr id="8" name="Content Placeholder 7" descr="Text&#10;&#10;Description automatically generated">
            <a:extLst>
              <a:ext uri="{FF2B5EF4-FFF2-40B4-BE49-F238E27FC236}">
                <a16:creationId xmlns:a16="http://schemas.microsoft.com/office/drawing/2014/main" id="{904FCC22-2C57-F951-F541-C5E0F69CDA06}"/>
              </a:ext>
            </a:extLst>
          </p:cNvPr>
          <p:cNvPicPr>
            <a:picLocks noGrp="1" noChangeAspect="1"/>
          </p:cNvPicPr>
          <p:nvPr>
            <p:ph idx="1"/>
          </p:nvPr>
        </p:nvPicPr>
        <p:blipFill>
          <a:blip r:embed="rId4"/>
          <a:stretch>
            <a:fillRect/>
          </a:stretch>
        </p:blipFill>
        <p:spPr>
          <a:xfrm>
            <a:off x="4958542" y="2646012"/>
            <a:ext cx="6591201" cy="1833696"/>
          </a:xfrm>
        </p:spPr>
      </p:pic>
      <p:sp>
        <p:nvSpPr>
          <p:cNvPr id="10" name="TextBox 9">
            <a:extLst>
              <a:ext uri="{FF2B5EF4-FFF2-40B4-BE49-F238E27FC236}">
                <a16:creationId xmlns:a16="http://schemas.microsoft.com/office/drawing/2014/main" id="{9A457BD7-DEAB-AD3D-6ABF-C948FE18C3F4}"/>
              </a:ext>
            </a:extLst>
          </p:cNvPr>
          <p:cNvSpPr txBox="1"/>
          <p:nvPr/>
        </p:nvSpPr>
        <p:spPr>
          <a:xfrm>
            <a:off x="838200" y="2024743"/>
            <a:ext cx="4120342" cy="4258203"/>
          </a:xfrm>
          <a:prstGeom prst="rect">
            <a:avLst/>
          </a:prstGeom>
          <a:noFill/>
        </p:spPr>
        <p:txBody>
          <a:bodyPr wrap="square" rtlCol="0">
            <a:spAutoFit/>
          </a:bodyPr>
          <a:lstStyle/>
          <a:p>
            <a:pPr marL="457200" indent="-457200">
              <a:buFont typeface="Arial" panose="020B0604020202020204" pitchFamily="34" charset="0"/>
              <a:buChar char="•"/>
            </a:pPr>
            <a:r>
              <a:rPr lang="en-US" sz="2800" dirty="0"/>
              <a:t>In this implementation, as I am also making up for the missing data</a:t>
            </a:r>
          </a:p>
          <a:p>
            <a:r>
              <a:rPr lang="en-US" sz="2800" dirty="0"/>
              <a:t> It does not leave room for errors to        occur as we move forward to calculate the PCC* because, if there are missing values it can hamper the calculation of the PCC*.</a:t>
            </a:r>
          </a:p>
          <a:p>
            <a:endParaRPr lang="en-US" sz="2800" dirty="0"/>
          </a:p>
          <a:p>
            <a:endParaRPr lang="en-US" sz="2800" dirty="0"/>
          </a:p>
          <a:p>
            <a:r>
              <a:rPr lang="en-US" sz="2800" dirty="0"/>
              <a:t>*PCC- Pearson Correlation Coefficient</a:t>
            </a:r>
          </a:p>
          <a:p>
            <a:endParaRPr lang="en-US" dirty="0"/>
          </a:p>
        </p:txBody>
      </p:sp>
      <p:pic>
        <p:nvPicPr>
          <p:cNvPr id="12" name="Audio Recording 15 Jun 2022 at 8:52:13 pm" descr="Audio Recording 15 Jun 2022 at 8:52:13 pm">
            <a:hlinkClick r:id="" action="ppaction://media"/>
            <a:extLst>
              <a:ext uri="{FF2B5EF4-FFF2-40B4-BE49-F238E27FC236}">
                <a16:creationId xmlns:a16="http://schemas.microsoft.com/office/drawing/2014/main" id="{5A117FB4-0956-31E2-1C7C-029787F982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11027" y="5137420"/>
            <a:ext cx="1145526" cy="1145526"/>
          </a:xfrm>
          <a:prstGeom prst="rect">
            <a:avLst/>
          </a:prstGeom>
        </p:spPr>
      </p:pic>
    </p:spTree>
    <p:extLst>
      <p:ext uri="{BB962C8B-B14F-4D97-AF65-F5344CB8AC3E}">
        <p14:creationId xmlns:p14="http://schemas.microsoft.com/office/powerpoint/2010/main" val="217878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C73A2-0B00-ED42-FB76-9A1C5B713FDD}"/>
              </a:ext>
            </a:extLst>
          </p:cNvPr>
          <p:cNvSpPr>
            <a:spLocks noGrp="1"/>
          </p:cNvSpPr>
          <p:nvPr>
            <p:ph type="title"/>
          </p:nvPr>
        </p:nvSpPr>
        <p:spPr/>
        <p:txBody>
          <a:bodyPr>
            <a:normAutofit/>
          </a:bodyPr>
          <a:lstStyle/>
          <a:p>
            <a:r>
              <a:rPr lang="en-US" sz="3600" dirty="0"/>
              <a:t>Implementation of solution</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8EB3E093-DAAA-48DB-21DD-17E13EF58B7C}"/>
              </a:ext>
            </a:extLst>
          </p:cNvPr>
          <p:cNvPicPr>
            <a:picLocks noGrp="1" noChangeAspect="1"/>
          </p:cNvPicPr>
          <p:nvPr>
            <p:ph idx="1"/>
          </p:nvPr>
        </p:nvPicPr>
        <p:blipFill>
          <a:blip r:embed="rId4"/>
          <a:stretch>
            <a:fillRect/>
          </a:stretch>
        </p:blipFill>
        <p:spPr>
          <a:xfrm>
            <a:off x="5894443" y="2349752"/>
            <a:ext cx="5546443" cy="2788961"/>
          </a:xfrm>
          <a:prstGeom prst="rect">
            <a:avLst/>
          </a:prstGeom>
        </p:spPr>
      </p:pic>
      <p:sp>
        <p:nvSpPr>
          <p:cNvPr id="6" name="TextBox 5">
            <a:extLst>
              <a:ext uri="{FF2B5EF4-FFF2-40B4-BE49-F238E27FC236}">
                <a16:creationId xmlns:a16="http://schemas.microsoft.com/office/drawing/2014/main" id="{51BBC3A5-5F6F-24CB-8AF2-0BF7F88C5814}"/>
              </a:ext>
            </a:extLst>
          </p:cNvPr>
          <p:cNvSpPr txBox="1"/>
          <p:nvPr/>
        </p:nvSpPr>
        <p:spPr>
          <a:xfrm>
            <a:off x="762000" y="2349752"/>
            <a:ext cx="4963886" cy="4678204"/>
          </a:xfrm>
          <a:prstGeom prst="rect">
            <a:avLst/>
          </a:prstGeom>
          <a:noFill/>
        </p:spPr>
        <p:txBody>
          <a:bodyPr wrap="square" rtlCol="0">
            <a:spAutoFit/>
          </a:bodyPr>
          <a:lstStyle/>
          <a:p>
            <a:pPr marL="457200" indent="-457200">
              <a:buFont typeface="Arial" panose="020B0604020202020204" pitchFamily="34" charset="0"/>
              <a:buChar char="•"/>
            </a:pPr>
            <a:r>
              <a:rPr lang="en-US" sz="2800" dirty="0"/>
              <a:t>Adding the weight value in the PCC equation as now, not only will it consider the high popular items but also the low popular ones.</a:t>
            </a:r>
          </a:p>
          <a:p>
            <a:endParaRPr lang="en-US" sz="2800" dirty="0"/>
          </a:p>
          <a:p>
            <a:endParaRPr lang="en-US" sz="2800" dirty="0"/>
          </a:p>
          <a:p>
            <a:endParaRPr lang="en-US" sz="2800" dirty="0"/>
          </a:p>
          <a:p>
            <a:endParaRPr lang="en-US" sz="2800" dirty="0"/>
          </a:p>
          <a:p>
            <a:endParaRPr lang="en-US" sz="2800" dirty="0"/>
          </a:p>
          <a:p>
            <a:endParaRPr lang="en-US" sz="2800" dirty="0"/>
          </a:p>
          <a:p>
            <a:r>
              <a:rPr lang="en-US" sz="2800" dirty="0"/>
              <a:t>*PCC-Pearson Correlation Coefficient</a:t>
            </a:r>
          </a:p>
          <a:p>
            <a:endParaRPr lang="en-US" dirty="0"/>
          </a:p>
        </p:txBody>
      </p:sp>
      <p:pic>
        <p:nvPicPr>
          <p:cNvPr id="8" name="Audio Recording 15 Jun 2022 at 9:38:45 pm" descr="Audio Recording 15 Jun 2022 at 9:38:45 pm">
            <a:hlinkClick r:id="" action="ppaction://media"/>
            <a:extLst>
              <a:ext uri="{FF2B5EF4-FFF2-40B4-BE49-F238E27FC236}">
                <a16:creationId xmlns:a16="http://schemas.microsoft.com/office/drawing/2014/main" id="{65CE638F-B0D3-9EAC-1AB1-2877D780FB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28016" y="5736167"/>
            <a:ext cx="812800" cy="812800"/>
          </a:xfrm>
          <a:prstGeom prst="rect">
            <a:avLst/>
          </a:prstGeom>
        </p:spPr>
      </p:pic>
    </p:spTree>
    <p:extLst>
      <p:ext uri="{BB962C8B-B14F-4D97-AF65-F5344CB8AC3E}">
        <p14:creationId xmlns:p14="http://schemas.microsoft.com/office/powerpoint/2010/main" val="153997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7D04-F901-8A0A-76AC-4CD4A73E62F0}"/>
              </a:ext>
            </a:extLst>
          </p:cNvPr>
          <p:cNvSpPr>
            <a:spLocks noGrp="1"/>
          </p:cNvSpPr>
          <p:nvPr>
            <p:ph type="title"/>
          </p:nvPr>
        </p:nvSpPr>
        <p:spPr/>
        <p:txBody>
          <a:bodyPr>
            <a:normAutofit/>
          </a:bodyPr>
          <a:lstStyle/>
          <a:p>
            <a:r>
              <a:rPr lang="en-US" sz="4000" dirty="0"/>
              <a:t>Implementation of solution</a:t>
            </a:r>
          </a:p>
        </p:txBody>
      </p:sp>
      <p:graphicFrame>
        <p:nvGraphicFramePr>
          <p:cNvPr id="4" name="Table 4">
            <a:extLst>
              <a:ext uri="{FF2B5EF4-FFF2-40B4-BE49-F238E27FC236}">
                <a16:creationId xmlns:a16="http://schemas.microsoft.com/office/drawing/2014/main" id="{92F02143-953C-88DF-5057-D4A9C2295CB7}"/>
              </a:ext>
            </a:extLst>
          </p:cNvPr>
          <p:cNvGraphicFramePr>
            <a:graphicFrameLocks noGrp="1"/>
          </p:cNvGraphicFramePr>
          <p:nvPr>
            <p:ph idx="1"/>
            <p:extLst>
              <p:ext uri="{D42A27DB-BD31-4B8C-83A1-F6EECF244321}">
                <p14:modId xmlns:p14="http://schemas.microsoft.com/office/powerpoint/2010/main" val="2702000394"/>
              </p:ext>
            </p:extLst>
          </p:nvPr>
        </p:nvGraphicFramePr>
        <p:xfrm>
          <a:off x="6376255" y="5677146"/>
          <a:ext cx="5704116" cy="370840"/>
        </p:xfrm>
        <a:graphic>
          <a:graphicData uri="http://schemas.openxmlformats.org/drawingml/2006/table">
            <a:tbl>
              <a:tblPr firstRow="1" bandRow="1">
                <a:tableStyleId>{073A0DAA-6AF3-43AB-8588-CEC1D06C72B9}</a:tableStyleId>
              </a:tblPr>
              <a:tblGrid>
                <a:gridCol w="1426029">
                  <a:extLst>
                    <a:ext uri="{9D8B030D-6E8A-4147-A177-3AD203B41FA5}">
                      <a16:colId xmlns:a16="http://schemas.microsoft.com/office/drawing/2014/main" val="3228099262"/>
                    </a:ext>
                  </a:extLst>
                </a:gridCol>
                <a:gridCol w="1426029">
                  <a:extLst>
                    <a:ext uri="{9D8B030D-6E8A-4147-A177-3AD203B41FA5}">
                      <a16:colId xmlns:a16="http://schemas.microsoft.com/office/drawing/2014/main" val="1681978788"/>
                    </a:ext>
                  </a:extLst>
                </a:gridCol>
                <a:gridCol w="1426029">
                  <a:extLst>
                    <a:ext uri="{9D8B030D-6E8A-4147-A177-3AD203B41FA5}">
                      <a16:colId xmlns:a16="http://schemas.microsoft.com/office/drawing/2014/main" val="1588524187"/>
                    </a:ext>
                  </a:extLst>
                </a:gridCol>
                <a:gridCol w="1426029">
                  <a:extLst>
                    <a:ext uri="{9D8B030D-6E8A-4147-A177-3AD203B41FA5}">
                      <a16:colId xmlns:a16="http://schemas.microsoft.com/office/drawing/2014/main" val="643598553"/>
                    </a:ext>
                  </a:extLst>
                </a:gridCol>
              </a:tblGrid>
              <a:tr h="370840">
                <a:tc>
                  <a:txBody>
                    <a:bodyPr/>
                    <a:lstStyle/>
                    <a:p>
                      <a:r>
                        <a:rPr lang="en-US" dirty="0"/>
                        <a:t>4</a:t>
                      </a:r>
                    </a:p>
                  </a:txBody>
                  <a:tcPr/>
                </a:tc>
                <a:tc>
                  <a:txBody>
                    <a:bodyPr/>
                    <a:lstStyle/>
                    <a:p>
                      <a:r>
                        <a:rPr lang="en-US" dirty="0"/>
                        <a:t>5</a:t>
                      </a:r>
                    </a:p>
                  </a:txBody>
                  <a:tcPr/>
                </a:tc>
                <a:tc>
                  <a:txBody>
                    <a:bodyPr/>
                    <a:lstStyle/>
                    <a:p>
                      <a:r>
                        <a:rPr lang="en-US" dirty="0"/>
                        <a:t>4</a:t>
                      </a:r>
                    </a:p>
                  </a:txBody>
                  <a:tcPr/>
                </a:tc>
                <a:tc>
                  <a:txBody>
                    <a:bodyPr/>
                    <a:lstStyle/>
                    <a:p>
                      <a:r>
                        <a:rPr lang="en-US" dirty="0"/>
                        <a:t>0</a:t>
                      </a:r>
                    </a:p>
                  </a:txBody>
                  <a:tcPr/>
                </a:tc>
                <a:extLst>
                  <a:ext uri="{0D108BD9-81ED-4DB2-BD59-A6C34878D82A}">
                    <a16:rowId xmlns:a16="http://schemas.microsoft.com/office/drawing/2014/main" val="1073754069"/>
                  </a:ext>
                </a:extLst>
              </a:tr>
            </a:tbl>
          </a:graphicData>
        </a:graphic>
      </p:graphicFrame>
      <p:sp>
        <p:nvSpPr>
          <p:cNvPr id="5" name="TextBox 4">
            <a:extLst>
              <a:ext uri="{FF2B5EF4-FFF2-40B4-BE49-F238E27FC236}">
                <a16:creationId xmlns:a16="http://schemas.microsoft.com/office/drawing/2014/main" id="{3466CC88-CF31-0CAA-CA09-76F9A9B90A7E}"/>
              </a:ext>
            </a:extLst>
          </p:cNvPr>
          <p:cNvSpPr txBox="1"/>
          <p:nvPr/>
        </p:nvSpPr>
        <p:spPr>
          <a:xfrm>
            <a:off x="8532289" y="4784594"/>
            <a:ext cx="696024" cy="523220"/>
          </a:xfrm>
          <a:prstGeom prst="rect">
            <a:avLst/>
          </a:prstGeom>
          <a:noFill/>
        </p:spPr>
        <p:txBody>
          <a:bodyPr wrap="none" rtlCol="0">
            <a:spAutoFit/>
          </a:bodyPr>
          <a:lstStyle/>
          <a:p>
            <a:r>
              <a:rPr lang="en-US" sz="2800" b="1" dirty="0">
                <a:cs typeface="Al Bayan Plain" pitchFamily="2" charset="-78"/>
              </a:rPr>
              <a:t>USERS</a:t>
            </a:r>
          </a:p>
        </p:txBody>
      </p:sp>
      <p:sp>
        <p:nvSpPr>
          <p:cNvPr id="6" name="TextBox 5">
            <a:extLst>
              <a:ext uri="{FF2B5EF4-FFF2-40B4-BE49-F238E27FC236}">
                <a16:creationId xmlns:a16="http://schemas.microsoft.com/office/drawing/2014/main" id="{1840FDD4-833F-A386-F736-2D680B88CEA2}"/>
              </a:ext>
            </a:extLst>
          </p:cNvPr>
          <p:cNvSpPr txBox="1"/>
          <p:nvPr/>
        </p:nvSpPr>
        <p:spPr>
          <a:xfrm>
            <a:off x="6850081" y="5307814"/>
            <a:ext cx="260008" cy="369332"/>
          </a:xfrm>
          <a:prstGeom prst="rect">
            <a:avLst/>
          </a:prstGeom>
          <a:noFill/>
        </p:spPr>
        <p:txBody>
          <a:bodyPr wrap="none" rtlCol="0">
            <a:spAutoFit/>
          </a:bodyPr>
          <a:lstStyle/>
          <a:p>
            <a:r>
              <a:rPr lang="en-US" dirty="0"/>
              <a:t>A</a:t>
            </a:r>
          </a:p>
        </p:txBody>
      </p:sp>
      <p:sp>
        <p:nvSpPr>
          <p:cNvPr id="7" name="TextBox 6">
            <a:extLst>
              <a:ext uri="{FF2B5EF4-FFF2-40B4-BE49-F238E27FC236}">
                <a16:creationId xmlns:a16="http://schemas.microsoft.com/office/drawing/2014/main" id="{FC3DA80E-95BD-EBCF-7956-5F674023FD4C}"/>
              </a:ext>
            </a:extLst>
          </p:cNvPr>
          <p:cNvSpPr txBox="1"/>
          <p:nvPr/>
        </p:nvSpPr>
        <p:spPr>
          <a:xfrm>
            <a:off x="8358777" y="5307814"/>
            <a:ext cx="248786" cy="369332"/>
          </a:xfrm>
          <a:prstGeom prst="rect">
            <a:avLst/>
          </a:prstGeom>
          <a:noFill/>
        </p:spPr>
        <p:txBody>
          <a:bodyPr wrap="none" rtlCol="0">
            <a:spAutoFit/>
          </a:bodyPr>
          <a:lstStyle/>
          <a:p>
            <a:r>
              <a:rPr lang="en-US" dirty="0"/>
              <a:t>B</a:t>
            </a:r>
          </a:p>
        </p:txBody>
      </p:sp>
      <p:sp>
        <p:nvSpPr>
          <p:cNvPr id="8" name="TextBox 7">
            <a:extLst>
              <a:ext uri="{FF2B5EF4-FFF2-40B4-BE49-F238E27FC236}">
                <a16:creationId xmlns:a16="http://schemas.microsoft.com/office/drawing/2014/main" id="{8AA4705C-D5C0-C7F8-06C2-EB9FF47AE4BF}"/>
              </a:ext>
            </a:extLst>
          </p:cNvPr>
          <p:cNvSpPr txBox="1"/>
          <p:nvPr/>
        </p:nvSpPr>
        <p:spPr>
          <a:xfrm>
            <a:off x="9732659" y="5307814"/>
            <a:ext cx="247184" cy="369332"/>
          </a:xfrm>
          <a:prstGeom prst="rect">
            <a:avLst/>
          </a:prstGeom>
          <a:noFill/>
        </p:spPr>
        <p:txBody>
          <a:bodyPr wrap="none" rtlCol="0">
            <a:spAutoFit/>
          </a:bodyPr>
          <a:lstStyle/>
          <a:p>
            <a:r>
              <a:rPr lang="en-US" dirty="0"/>
              <a:t>C</a:t>
            </a:r>
          </a:p>
        </p:txBody>
      </p:sp>
      <p:sp>
        <p:nvSpPr>
          <p:cNvPr id="9" name="TextBox 8">
            <a:extLst>
              <a:ext uri="{FF2B5EF4-FFF2-40B4-BE49-F238E27FC236}">
                <a16:creationId xmlns:a16="http://schemas.microsoft.com/office/drawing/2014/main" id="{A38D9DC5-0C10-F247-7DA6-1E271105CEF2}"/>
              </a:ext>
            </a:extLst>
          </p:cNvPr>
          <p:cNvSpPr txBox="1"/>
          <p:nvPr/>
        </p:nvSpPr>
        <p:spPr>
          <a:xfrm>
            <a:off x="11224598" y="5307814"/>
            <a:ext cx="258404" cy="369332"/>
          </a:xfrm>
          <a:prstGeom prst="rect">
            <a:avLst/>
          </a:prstGeom>
          <a:noFill/>
        </p:spPr>
        <p:txBody>
          <a:bodyPr wrap="none" rtlCol="0">
            <a:spAutoFit/>
          </a:bodyPr>
          <a:lstStyle/>
          <a:p>
            <a:r>
              <a:rPr lang="en-US" dirty="0"/>
              <a:t>D</a:t>
            </a:r>
          </a:p>
        </p:txBody>
      </p:sp>
      <p:sp>
        <p:nvSpPr>
          <p:cNvPr id="10" name="TextBox 9">
            <a:extLst>
              <a:ext uri="{FF2B5EF4-FFF2-40B4-BE49-F238E27FC236}">
                <a16:creationId xmlns:a16="http://schemas.microsoft.com/office/drawing/2014/main" id="{3A26AE02-A4B6-17B9-A2C9-AEC8C53372E3}"/>
              </a:ext>
            </a:extLst>
          </p:cNvPr>
          <p:cNvSpPr txBox="1"/>
          <p:nvPr/>
        </p:nvSpPr>
        <p:spPr>
          <a:xfrm>
            <a:off x="4662158" y="5862566"/>
            <a:ext cx="872418" cy="523220"/>
          </a:xfrm>
          <a:prstGeom prst="rect">
            <a:avLst/>
          </a:prstGeom>
          <a:noFill/>
        </p:spPr>
        <p:txBody>
          <a:bodyPr wrap="none" rtlCol="0">
            <a:spAutoFit/>
          </a:bodyPr>
          <a:lstStyle/>
          <a:p>
            <a:r>
              <a:rPr lang="en-US" sz="2800" b="1" dirty="0"/>
              <a:t>RATINGS</a:t>
            </a:r>
          </a:p>
        </p:txBody>
      </p:sp>
      <p:pic>
        <p:nvPicPr>
          <p:cNvPr id="14" name="Picture 13" descr="Text&#10;&#10;Description automatically generated">
            <a:extLst>
              <a:ext uri="{FF2B5EF4-FFF2-40B4-BE49-F238E27FC236}">
                <a16:creationId xmlns:a16="http://schemas.microsoft.com/office/drawing/2014/main" id="{803D7252-1DC0-ACA6-3A62-DF89A14D393E}"/>
              </a:ext>
            </a:extLst>
          </p:cNvPr>
          <p:cNvPicPr>
            <a:picLocks noChangeAspect="1"/>
          </p:cNvPicPr>
          <p:nvPr/>
        </p:nvPicPr>
        <p:blipFill>
          <a:blip r:embed="rId4"/>
          <a:stretch>
            <a:fillRect/>
          </a:stretch>
        </p:blipFill>
        <p:spPr>
          <a:xfrm>
            <a:off x="708998" y="1991621"/>
            <a:ext cx="5330143" cy="3450510"/>
          </a:xfrm>
          <a:prstGeom prst="rect">
            <a:avLst/>
          </a:prstGeom>
        </p:spPr>
      </p:pic>
      <p:sp>
        <p:nvSpPr>
          <p:cNvPr id="17" name="TextBox 16">
            <a:extLst>
              <a:ext uri="{FF2B5EF4-FFF2-40B4-BE49-F238E27FC236}">
                <a16:creationId xmlns:a16="http://schemas.microsoft.com/office/drawing/2014/main" id="{499F7E9C-8D75-B18B-DFCD-907ED05FAEA9}"/>
              </a:ext>
            </a:extLst>
          </p:cNvPr>
          <p:cNvSpPr txBox="1"/>
          <p:nvPr/>
        </p:nvSpPr>
        <p:spPr>
          <a:xfrm>
            <a:off x="6531429" y="2133600"/>
            <a:ext cx="5094514" cy="2246769"/>
          </a:xfrm>
          <a:prstGeom prst="rect">
            <a:avLst/>
          </a:prstGeom>
          <a:noFill/>
        </p:spPr>
        <p:txBody>
          <a:bodyPr wrap="square" rtlCol="0">
            <a:spAutoFit/>
          </a:bodyPr>
          <a:lstStyle/>
          <a:p>
            <a:r>
              <a:rPr lang="en-US" sz="2800" dirty="0"/>
              <a:t>Prediction of the ratings based on KNN collaborative filtering</a:t>
            </a:r>
          </a:p>
          <a:p>
            <a:endParaRPr lang="en-US" sz="2800" dirty="0"/>
          </a:p>
          <a:p>
            <a:endParaRPr lang="en-US" sz="2800" dirty="0"/>
          </a:p>
          <a:p>
            <a:r>
              <a:rPr lang="en-US" sz="2800" dirty="0"/>
              <a:t>Here, the PCC includes the weight too and I will be incorporating that for the prediction.</a:t>
            </a:r>
          </a:p>
        </p:txBody>
      </p:sp>
      <p:sp>
        <p:nvSpPr>
          <p:cNvPr id="18" name="TextBox 17">
            <a:extLst>
              <a:ext uri="{FF2B5EF4-FFF2-40B4-BE49-F238E27FC236}">
                <a16:creationId xmlns:a16="http://schemas.microsoft.com/office/drawing/2014/main" id="{095B52EE-14EC-1EC2-1A85-A02106F33FF1}"/>
              </a:ext>
            </a:extLst>
          </p:cNvPr>
          <p:cNvSpPr txBox="1"/>
          <p:nvPr/>
        </p:nvSpPr>
        <p:spPr>
          <a:xfrm>
            <a:off x="5630743" y="5695832"/>
            <a:ext cx="649345" cy="369332"/>
          </a:xfrm>
          <a:prstGeom prst="rect">
            <a:avLst/>
          </a:prstGeom>
          <a:noFill/>
        </p:spPr>
        <p:txBody>
          <a:bodyPr wrap="none" rtlCol="0">
            <a:spAutoFit/>
          </a:bodyPr>
          <a:lstStyle/>
          <a:p>
            <a:r>
              <a:rPr lang="en-US" dirty="0"/>
              <a:t>MOVIE A</a:t>
            </a:r>
          </a:p>
        </p:txBody>
      </p:sp>
      <p:graphicFrame>
        <p:nvGraphicFramePr>
          <p:cNvPr id="19" name="Table 19">
            <a:extLst>
              <a:ext uri="{FF2B5EF4-FFF2-40B4-BE49-F238E27FC236}">
                <a16:creationId xmlns:a16="http://schemas.microsoft.com/office/drawing/2014/main" id="{5D4AE9D0-DCBD-9076-D212-82E0CAF1679E}"/>
              </a:ext>
            </a:extLst>
          </p:cNvPr>
          <p:cNvGraphicFramePr>
            <a:graphicFrameLocks noGrp="1"/>
          </p:cNvGraphicFramePr>
          <p:nvPr>
            <p:extLst>
              <p:ext uri="{D42A27DB-BD31-4B8C-83A1-F6EECF244321}">
                <p14:modId xmlns:p14="http://schemas.microsoft.com/office/powerpoint/2010/main" val="591815743"/>
              </p:ext>
            </p:extLst>
          </p:nvPr>
        </p:nvGraphicFramePr>
        <p:xfrm>
          <a:off x="6376255" y="6249961"/>
          <a:ext cx="5704116" cy="365760"/>
        </p:xfrm>
        <a:graphic>
          <a:graphicData uri="http://schemas.openxmlformats.org/drawingml/2006/table">
            <a:tbl>
              <a:tblPr firstRow="1" bandRow="1">
                <a:tableStyleId>{073A0DAA-6AF3-43AB-8588-CEC1D06C72B9}</a:tableStyleId>
              </a:tblPr>
              <a:tblGrid>
                <a:gridCol w="1426029">
                  <a:extLst>
                    <a:ext uri="{9D8B030D-6E8A-4147-A177-3AD203B41FA5}">
                      <a16:colId xmlns:a16="http://schemas.microsoft.com/office/drawing/2014/main" val="483806153"/>
                    </a:ext>
                  </a:extLst>
                </a:gridCol>
                <a:gridCol w="1426029">
                  <a:extLst>
                    <a:ext uri="{9D8B030D-6E8A-4147-A177-3AD203B41FA5}">
                      <a16:colId xmlns:a16="http://schemas.microsoft.com/office/drawing/2014/main" val="1433754264"/>
                    </a:ext>
                  </a:extLst>
                </a:gridCol>
                <a:gridCol w="1426029">
                  <a:extLst>
                    <a:ext uri="{9D8B030D-6E8A-4147-A177-3AD203B41FA5}">
                      <a16:colId xmlns:a16="http://schemas.microsoft.com/office/drawing/2014/main" val="379950234"/>
                    </a:ext>
                  </a:extLst>
                </a:gridCol>
                <a:gridCol w="1426029">
                  <a:extLst>
                    <a:ext uri="{9D8B030D-6E8A-4147-A177-3AD203B41FA5}">
                      <a16:colId xmlns:a16="http://schemas.microsoft.com/office/drawing/2014/main" val="1763331294"/>
                    </a:ext>
                  </a:extLst>
                </a:gridCol>
              </a:tblGrid>
              <a:tr h="242914">
                <a:tc>
                  <a:txBody>
                    <a:bodyPr/>
                    <a:lstStyle/>
                    <a:p>
                      <a:r>
                        <a:rPr lang="en-US" dirty="0"/>
                        <a:t>2</a:t>
                      </a:r>
                    </a:p>
                  </a:txBody>
                  <a:tcPr/>
                </a:tc>
                <a:tc>
                  <a:txBody>
                    <a:bodyPr/>
                    <a:lstStyle/>
                    <a:p>
                      <a:r>
                        <a:rPr lang="en-US" dirty="0"/>
                        <a:t>1</a:t>
                      </a:r>
                    </a:p>
                  </a:txBody>
                  <a:tcPr/>
                </a:tc>
                <a:tc>
                  <a:txBody>
                    <a:bodyPr/>
                    <a:lstStyle/>
                    <a:p>
                      <a:r>
                        <a:rPr lang="en-US" dirty="0"/>
                        <a:t>3</a:t>
                      </a:r>
                    </a:p>
                  </a:txBody>
                  <a:tcPr/>
                </a:tc>
                <a:tc>
                  <a:txBody>
                    <a:bodyPr/>
                    <a:lstStyle/>
                    <a:p>
                      <a:r>
                        <a:rPr lang="en-US" dirty="0"/>
                        <a:t>5</a:t>
                      </a:r>
                    </a:p>
                  </a:txBody>
                  <a:tcPr/>
                </a:tc>
                <a:extLst>
                  <a:ext uri="{0D108BD9-81ED-4DB2-BD59-A6C34878D82A}">
                    <a16:rowId xmlns:a16="http://schemas.microsoft.com/office/drawing/2014/main" val="1341861908"/>
                  </a:ext>
                </a:extLst>
              </a:tr>
            </a:tbl>
          </a:graphicData>
        </a:graphic>
      </p:graphicFrame>
      <p:sp>
        <p:nvSpPr>
          <p:cNvPr id="20" name="TextBox 19">
            <a:extLst>
              <a:ext uri="{FF2B5EF4-FFF2-40B4-BE49-F238E27FC236}">
                <a16:creationId xmlns:a16="http://schemas.microsoft.com/office/drawing/2014/main" id="{B18B3040-01D9-2EBD-909F-3679B2B57D51}"/>
              </a:ext>
            </a:extLst>
          </p:cNvPr>
          <p:cNvSpPr txBox="1"/>
          <p:nvPr/>
        </p:nvSpPr>
        <p:spPr>
          <a:xfrm>
            <a:off x="5641965" y="6251522"/>
            <a:ext cx="638123" cy="369332"/>
          </a:xfrm>
          <a:prstGeom prst="rect">
            <a:avLst/>
          </a:prstGeom>
          <a:noFill/>
        </p:spPr>
        <p:txBody>
          <a:bodyPr wrap="none" rtlCol="0">
            <a:spAutoFit/>
          </a:bodyPr>
          <a:lstStyle/>
          <a:p>
            <a:r>
              <a:rPr lang="en-US" dirty="0"/>
              <a:t>MOVIE B</a:t>
            </a:r>
          </a:p>
        </p:txBody>
      </p:sp>
      <p:pic>
        <p:nvPicPr>
          <p:cNvPr id="24" name="Audio Recording 15 Jun 2022 at 9:27:32 pm" descr="Audio Recording 15 Jun 2022 at 9:27:32 pm">
            <a:hlinkClick r:id="" action="ppaction://media"/>
            <a:extLst>
              <a:ext uri="{FF2B5EF4-FFF2-40B4-BE49-F238E27FC236}">
                <a16:creationId xmlns:a16="http://schemas.microsoft.com/office/drawing/2014/main" id="{06F42A2E-E0B1-92DF-26C3-5A5843157D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4762" y="5566805"/>
            <a:ext cx="812800" cy="812800"/>
          </a:xfrm>
          <a:prstGeom prst="rect">
            <a:avLst/>
          </a:prstGeom>
        </p:spPr>
      </p:pic>
    </p:spTree>
    <p:extLst>
      <p:ext uri="{BB962C8B-B14F-4D97-AF65-F5344CB8AC3E}">
        <p14:creationId xmlns:p14="http://schemas.microsoft.com/office/powerpoint/2010/main" val="425786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6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86AE-71D9-49CB-2ACA-5608D70B216F}"/>
              </a:ext>
            </a:extLst>
          </p:cNvPr>
          <p:cNvSpPr>
            <a:spLocks noGrp="1"/>
          </p:cNvSpPr>
          <p:nvPr>
            <p:ph type="title"/>
          </p:nvPr>
        </p:nvSpPr>
        <p:spPr/>
        <p:txBody>
          <a:bodyPr>
            <a:normAutofit/>
          </a:bodyPr>
          <a:lstStyle/>
          <a:p>
            <a:r>
              <a:rPr lang="en-US" sz="4000" dirty="0"/>
              <a:t>Implementation of solution</a:t>
            </a:r>
          </a:p>
        </p:txBody>
      </p:sp>
      <p:sp>
        <p:nvSpPr>
          <p:cNvPr id="7" name="TextBox 6">
            <a:extLst>
              <a:ext uri="{FF2B5EF4-FFF2-40B4-BE49-F238E27FC236}">
                <a16:creationId xmlns:a16="http://schemas.microsoft.com/office/drawing/2014/main" id="{5F4569F9-2CA6-5FF2-47FE-9F8E64979A6D}"/>
              </a:ext>
            </a:extLst>
          </p:cNvPr>
          <p:cNvSpPr txBox="1"/>
          <p:nvPr/>
        </p:nvSpPr>
        <p:spPr>
          <a:xfrm>
            <a:off x="838200" y="2514600"/>
            <a:ext cx="4680857" cy="3539430"/>
          </a:xfrm>
          <a:prstGeom prst="rect">
            <a:avLst/>
          </a:prstGeom>
          <a:noFill/>
        </p:spPr>
        <p:txBody>
          <a:bodyPr wrap="square" rtlCol="0">
            <a:spAutoFit/>
          </a:bodyPr>
          <a:lstStyle/>
          <a:p>
            <a:r>
              <a:rPr lang="en-US" sz="2800" dirty="0"/>
              <a:t>Lastly, the calculation of the Composite recommendation value for every item t.</a:t>
            </a:r>
          </a:p>
          <a:p>
            <a:endParaRPr lang="en-US" sz="2800" dirty="0"/>
          </a:p>
          <a:p>
            <a:r>
              <a:rPr lang="en-US" sz="2800" dirty="0"/>
              <a:t>               </a:t>
            </a:r>
          </a:p>
          <a:p>
            <a:r>
              <a:rPr lang="en-US" sz="2800" dirty="0"/>
              <a:t>ComRv= P(t)* R(t)</a:t>
            </a:r>
          </a:p>
          <a:p>
            <a:endParaRPr lang="en-US" sz="2800" dirty="0"/>
          </a:p>
          <a:p>
            <a:r>
              <a:rPr lang="en-US" sz="2800" dirty="0"/>
              <a:t>P(t)- Popularity of item t</a:t>
            </a:r>
          </a:p>
          <a:p>
            <a:r>
              <a:rPr lang="en-US" sz="2800" dirty="0"/>
              <a:t>R(t)-mean rating of value item t</a:t>
            </a:r>
          </a:p>
        </p:txBody>
      </p:sp>
      <p:cxnSp>
        <p:nvCxnSpPr>
          <p:cNvPr id="9" name="Straight Connector 8">
            <a:extLst>
              <a:ext uri="{FF2B5EF4-FFF2-40B4-BE49-F238E27FC236}">
                <a16:creationId xmlns:a16="http://schemas.microsoft.com/office/drawing/2014/main" id="{4D4E63F9-D4AF-C8F3-BD6B-06F0089B609E}"/>
              </a:ext>
            </a:extLst>
          </p:cNvPr>
          <p:cNvCxnSpPr/>
          <p:nvPr/>
        </p:nvCxnSpPr>
        <p:spPr>
          <a:xfrm>
            <a:off x="2068286" y="4267200"/>
            <a:ext cx="402771"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10" name="Audio Recording 15 Jun 2022 at 8:26:34 pm" descr="Audio Recording 15 Jun 2022 at 8:26:34 pm">
            <a:hlinkClick r:id="" action="ppaction://media"/>
            <a:extLst>
              <a:ext uri="{FF2B5EF4-FFF2-40B4-BE49-F238E27FC236}">
                <a16:creationId xmlns:a16="http://schemas.microsoft.com/office/drawing/2014/main" id="{605EDD62-A47F-3721-0484-95794017CA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44765" y="5680075"/>
            <a:ext cx="812800" cy="812800"/>
          </a:xfrm>
          <a:prstGeom prst="rect">
            <a:avLst/>
          </a:prstGeom>
        </p:spPr>
      </p:pic>
      <p:pic>
        <p:nvPicPr>
          <p:cNvPr id="18" name="Content Placeholder 17">
            <a:extLst>
              <a:ext uri="{FF2B5EF4-FFF2-40B4-BE49-F238E27FC236}">
                <a16:creationId xmlns:a16="http://schemas.microsoft.com/office/drawing/2014/main" id="{EBA8D22D-0FCD-D812-311C-59B8714E257E}"/>
              </a:ext>
            </a:extLst>
          </p:cNvPr>
          <p:cNvPicPr>
            <a:picLocks noGrp="1" noChangeAspect="1"/>
          </p:cNvPicPr>
          <p:nvPr>
            <p:ph idx="1"/>
          </p:nvPr>
        </p:nvPicPr>
        <p:blipFill>
          <a:blip r:embed="rId5"/>
          <a:stretch>
            <a:fillRect/>
          </a:stretch>
        </p:blipFill>
        <p:spPr>
          <a:xfrm>
            <a:off x="5493520" y="2579724"/>
            <a:ext cx="6335493" cy="3100347"/>
          </a:xfrm>
        </p:spPr>
      </p:pic>
    </p:spTree>
    <p:extLst>
      <p:ext uri="{BB962C8B-B14F-4D97-AF65-F5344CB8AC3E}">
        <p14:creationId xmlns:p14="http://schemas.microsoft.com/office/powerpoint/2010/main" val="323959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98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7457AC-04A7-95B7-E0AC-1BCAB7467CE5}"/>
              </a:ext>
            </a:extLst>
          </p:cNvPr>
          <p:cNvSpPr>
            <a:spLocks noGrp="1"/>
          </p:cNvSpPr>
          <p:nvPr>
            <p:ph type="title"/>
          </p:nvPr>
        </p:nvSpPr>
        <p:spPr>
          <a:xfrm>
            <a:off x="638882" y="3577456"/>
            <a:ext cx="10909640" cy="1687814"/>
          </a:xfrm>
        </p:spPr>
        <p:txBody>
          <a:bodyPr vert="horz" lIns="91440" tIns="45720" rIns="91440" bIns="45720" rtlCol="0" anchor="b">
            <a:normAutofit/>
          </a:bodyPr>
          <a:lstStyle/>
          <a:p>
            <a:r>
              <a:rPr lang="en-US" sz="10000"/>
              <a:t>Thank you!</a:t>
            </a:r>
          </a:p>
        </p:txBody>
      </p:sp>
      <p:pic>
        <p:nvPicPr>
          <p:cNvPr id="8" name="Graphic 7" descr="Handshake">
            <a:extLst>
              <a:ext uri="{FF2B5EF4-FFF2-40B4-BE49-F238E27FC236}">
                <a16:creationId xmlns:a16="http://schemas.microsoft.com/office/drawing/2014/main" id="{CBB667C5-FD8D-DEC5-EAD8-5AD795D69A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15"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E729E7"/>
          </a:solidFill>
          <a:ln w="38100" cap="rnd">
            <a:solidFill>
              <a:srgbClr val="E7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9"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1"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78361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ketchyVTI">
  <a:themeElements>
    <a:clrScheme name="AnalogousFromDarkSeedLeftStep">
      <a:dk1>
        <a:srgbClr val="000000"/>
      </a:dk1>
      <a:lt1>
        <a:srgbClr val="FFFFFF"/>
      </a:lt1>
      <a:dk2>
        <a:srgbClr val="1D2334"/>
      </a:dk2>
      <a:lt2>
        <a:srgbClr val="E2E8E2"/>
      </a:lt2>
      <a:accent1>
        <a:srgbClr val="E729E7"/>
      </a:accent1>
      <a:accent2>
        <a:srgbClr val="8617D5"/>
      </a:accent2>
      <a:accent3>
        <a:srgbClr val="4829E7"/>
      </a:accent3>
      <a:accent4>
        <a:srgbClr val="1747D5"/>
      </a:accent4>
      <a:accent5>
        <a:srgbClr val="29A8E7"/>
      </a:accent5>
      <a:accent6>
        <a:srgbClr val="14B7A9"/>
      </a:accent6>
      <a:hlink>
        <a:srgbClr val="3F7FBF"/>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1454</TotalTime>
  <Words>478</Words>
  <Application>Microsoft Macintosh PowerPoint</Application>
  <PresentationFormat>Widescreen</PresentationFormat>
  <Paragraphs>69</Paragraphs>
  <Slides>8</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Modern Love</vt:lpstr>
      <vt:lpstr>The Hand</vt:lpstr>
      <vt:lpstr>SketchyVTI</vt:lpstr>
      <vt:lpstr>Recommender systems</vt:lpstr>
      <vt:lpstr>How the solution provided, improves performance of KNN based collaborative filtering:-</vt:lpstr>
      <vt:lpstr>Why the solution provided, improves performance of KNN based collaborative filtering:-</vt:lpstr>
      <vt:lpstr>Why the solution provided, improves performance of KNN based collaborative filtering:-</vt:lpstr>
      <vt:lpstr>Implementation of solution</vt:lpstr>
      <vt:lpstr>Implementation of solution</vt:lpstr>
      <vt:lpstr>Implementation of 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Recommender systems</dc:title>
  <dc:creator>Sasha Nazareth</dc:creator>
  <cp:lastModifiedBy>Sasha Nazareth</cp:lastModifiedBy>
  <cp:revision>6</cp:revision>
  <dcterms:created xsi:type="dcterms:W3CDTF">2022-06-13T06:27:33Z</dcterms:created>
  <dcterms:modified xsi:type="dcterms:W3CDTF">2022-06-15T12:15:23Z</dcterms:modified>
</cp:coreProperties>
</file>